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23"/>
  </p:notesMasterIdLst>
  <p:sldIdLst>
    <p:sldId id="256" r:id="rId2"/>
    <p:sldId id="257" r:id="rId3"/>
    <p:sldId id="266" r:id="rId4"/>
    <p:sldId id="279" r:id="rId5"/>
    <p:sldId id="268" r:id="rId6"/>
    <p:sldId id="259" r:id="rId7"/>
    <p:sldId id="272" r:id="rId8"/>
    <p:sldId id="276" r:id="rId9"/>
    <p:sldId id="275" r:id="rId10"/>
    <p:sldId id="260" r:id="rId11"/>
    <p:sldId id="281" r:id="rId12"/>
    <p:sldId id="269" r:id="rId13"/>
    <p:sldId id="264" r:id="rId14"/>
    <p:sldId id="274" r:id="rId15"/>
    <p:sldId id="282" r:id="rId16"/>
    <p:sldId id="265" r:id="rId17"/>
    <p:sldId id="273" r:id="rId18"/>
    <p:sldId id="267" r:id="rId19"/>
    <p:sldId id="261" r:id="rId20"/>
    <p:sldId id="262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00482544597987"/>
          <c:y val="9.6106794559610312E-2"/>
          <c:w val="0.41612598504859538"/>
          <c:h val="0.80106504535334011"/>
        </c:manualLayout>
      </c:layout>
      <c:pieChart>
        <c:varyColors val="1"/>
        <c:ser>
          <c:idx val="0"/>
          <c:order val="0"/>
          <c:explosion val="25"/>
          <c:dPt>
            <c:idx val="0"/>
            <c:bubble3D val="0"/>
            <c:explosion val="4"/>
            <c:extLst>
              <c:ext xmlns:c16="http://schemas.microsoft.com/office/drawing/2014/chart" uri="{C3380CC4-5D6E-409C-BE32-E72D297353CC}">
                <c16:uniqueId val="{00000000-27D3-4BCC-8CC6-3C035CEB9FDA}"/>
              </c:ext>
            </c:extLst>
          </c:dPt>
          <c:dPt>
            <c:idx val="5"/>
            <c:bubble3D val="0"/>
            <c:explosion val="12"/>
            <c:extLst>
              <c:ext xmlns:c16="http://schemas.microsoft.com/office/drawing/2014/chart" uri="{C3380CC4-5D6E-409C-BE32-E72D297353CC}">
                <c16:uniqueId val="{00000001-27D3-4BCC-8CC6-3C035CEB9F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Лист1!$F$6:$F$11</c:f>
              <c:strCache>
                <c:ptCount val="6"/>
                <c:pt idx="0">
                  <c:v>Болезни органов дыхания</c:v>
                </c:pt>
                <c:pt idx="1">
                  <c:v>Болезни глаза и придаточного аппарата</c:v>
                </c:pt>
                <c:pt idx="2">
                  <c:v>Болезни костно- мышечной системы </c:v>
                </c:pt>
                <c:pt idx="3">
                  <c:v>Болезни нервной системы</c:v>
                </c:pt>
                <c:pt idx="4">
                  <c:v>Болезни органов пищеварения</c:v>
                </c:pt>
                <c:pt idx="5">
                  <c:v>Прочие</c:v>
                </c:pt>
              </c:strCache>
            </c:strRef>
          </c:cat>
          <c:val>
            <c:numRef>
              <c:f>Лист1!$G$6:$G$11</c:f>
              <c:numCache>
                <c:formatCode>General</c:formatCode>
                <c:ptCount val="6"/>
                <c:pt idx="0">
                  <c:v>33.1</c:v>
                </c:pt>
                <c:pt idx="1">
                  <c:v>8.8000000000000007</c:v>
                </c:pt>
                <c:pt idx="2">
                  <c:v>6.2</c:v>
                </c:pt>
                <c:pt idx="3" formatCode="0.0">
                  <c:v>4</c:v>
                </c:pt>
                <c:pt idx="4">
                  <c:v>3.7</c:v>
                </c:pt>
                <c:pt idx="5">
                  <c:v>44.199999999999996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D3-4BCC-8CC6-3C035CEB9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540643006647265"/>
          <c:y val="0.17413029376664241"/>
          <c:w val="0.39390452041587415"/>
          <c:h val="0.6517394124667151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9FB19-DF74-4163-8160-05EDE33ED334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EEE8-B945-41BC-848C-C349E339B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76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1EEE8-B945-41BC-848C-C349E339BFF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2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70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3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61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06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63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58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77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5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80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138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0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26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9082" y="1052736"/>
            <a:ext cx="6393733" cy="1646302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за 2020 год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39082" y="3460044"/>
            <a:ext cx="6629262" cy="1096899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городская поликлиника 110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</a:t>
            </a:r>
          </a:p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Каширина Эльмира Агасалимовна</a:t>
            </a:r>
          </a:p>
        </p:txBody>
      </p:sp>
    </p:spTree>
    <p:extLst>
      <p:ext uri="{BB962C8B-B14F-4D97-AF65-F5344CB8AC3E}">
        <p14:creationId xmlns:p14="http://schemas.microsoft.com/office/powerpoint/2010/main" val="4276402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48680"/>
            <a:ext cx="7543800" cy="71857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6768752" cy="4210414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количества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на 20,3 % у детей 0-14 лет и на 18,4 % у подростков 15 -17 лет 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уменьшения инфекционных и паразитарных болезней, болезней органов дыхания, травм, отравлений и некоторых других последствий воздействия внешних причин.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 с пандемией, вызванной 2019-nCoV, в 2020 году санитарно- просветительная работа по большей части проводилась в онлайн-режиме на интерактивных платформах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804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Заболеваемость детского населения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749565"/>
              </p:ext>
            </p:extLst>
          </p:nvPr>
        </p:nvGraphicFramePr>
        <p:xfrm>
          <a:off x="179513" y="1556792"/>
          <a:ext cx="7128791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919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047" y="332656"/>
            <a:ext cx="6347713" cy="744736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Дети-инвалиды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412776"/>
            <a:ext cx="6768752" cy="4320480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детей, имеющих инвалидность- 549, что составляет 1,7 % от прикрепленного населения.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детей-инвалидов лежачих -16  детей, что составляет 2,9 % от общего числа детей-инвалидов, колясочников -21 (3,8%).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в 2020 году было признано инвалидами 33 ребенка (2019 г.-67).  Основной причиной, приводящей к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инвалидизации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являются врожденные аномалии, на 2-ом месте - заболевания нервной системы, на 3-м месте – болезни эндокринной системы, на 4 месте – болезни костно- мышечной системы и новообразования.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детям - инвалидам проведен профилактический осмотр, лежачим и колясочникам- на дому. </a:t>
            </a:r>
          </a:p>
        </p:txBody>
      </p:sp>
    </p:spTree>
    <p:extLst>
      <p:ext uri="{BB962C8B-B14F-4D97-AF65-F5344CB8AC3E}">
        <p14:creationId xmlns:p14="http://schemas.microsoft.com/office/powerpoint/2010/main" val="407981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8215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работа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1628" y="1844824"/>
            <a:ext cx="7488832" cy="338437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филиале № 1 расположен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дневной стационар неврологического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профиля на 4 койки в 2 смены в 2020 году было пролечено 142 ребенка.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кабинет лечебной физкультуры, кабинет охраны зрения. Рентгенологическое обследование проводится  детям соматического и травматологического  профиля по обоим адресам. </a:t>
            </a: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АЦ ДГП №110 работает компьютерный томограф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361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травматологического пункта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41443"/>
              </p:ext>
            </p:extLst>
          </p:nvPr>
        </p:nvGraphicFramePr>
        <p:xfrm>
          <a:off x="822960" y="1916833"/>
          <a:ext cx="6912768" cy="4248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06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6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посещений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31238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первичных посещений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16137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повторных посещений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15101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9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Травматизм на 1000 детей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Госпитализировано в стационары города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00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Репозиции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Гипсовые повязки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4336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2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Перевязки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6021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47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Травмы с нарушением целостности 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кож.покровов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слизистых оболочек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2905</a:t>
                      </a:r>
                      <a:endParaRPr lang="ru-RU" sz="1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75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38865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кабинета охраны зрения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595640"/>
              </p:ext>
            </p:extLst>
          </p:nvPr>
        </p:nvGraphicFramePr>
        <p:xfrm>
          <a:off x="467544" y="1412776"/>
          <a:ext cx="6408711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67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0367">
                <a:tc>
                  <a:txBody>
                    <a:bodyPr/>
                    <a:lstStyle/>
                    <a:p>
                      <a:pPr marL="457200" lvl="1" indent="0" algn="ctr"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400" b="1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Кол-во чел.</a:t>
                      </a: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67">
                <a:tc>
                  <a:txBody>
                    <a:bodyPr/>
                    <a:lstStyle/>
                    <a:p>
                      <a:pPr marL="457200" lvl="1" indent="0" algn="l"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принято в 2020 г.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8352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учете состоит на конец 2020 г.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1339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Нарушения аккомодации + миопия слабая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Миопия средняя + высокая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Сходящееся косоглазие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Расходящееся косоглазие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Амблиопия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2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ЧАЗН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Врожденные заболевания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Астигматизм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Гиперметропия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1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на хирургическое лечение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6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Направлено на консультацию (дополнительное обследование) 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Получили аппаратное лечение 1 курс</a:t>
                      </a: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780</a:t>
                      </a: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Получили аппаратное лечение 2 курса </a:t>
                      </a: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216</a:t>
                      </a:r>
                    </a:p>
                  </a:txBody>
                  <a:tcPr marL="33655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515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94" y="404664"/>
            <a:ext cx="7543800" cy="76613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43192" cy="452596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Врачи- педиатры на приеме используют отоскопы,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пульсоксиметры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необходимости, для контроля за уровнем билирубина у детей первого года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билирубинометры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8995"/>
            <a:ext cx="3019268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98995"/>
            <a:ext cx="2232248" cy="1897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62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589199" cy="1280890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</a:t>
            </a:r>
          </a:p>
        </p:txBody>
      </p:sp>
      <p:pic>
        <p:nvPicPr>
          <p:cNvPr id="4098" name="Picture 2" descr="http://www.oxyhealth.ru/_FILES_/0.5527090014919684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1444"/>
            <a:ext cx="566737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labfridge.com/images/source/SM544G-Ope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7635"/>
            <a:ext cx="2681256" cy="392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80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526" y="370903"/>
            <a:ext cx="7543800" cy="83814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Вызов на 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600200"/>
            <a:ext cx="4464496" cy="452596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по приему «Вызовов на дом», оператор заводит данные в систему и они тут же отображаются на мобильном устройстве у врача.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постановки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возможность занесения данных осмотра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интеграция с электронной картой.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6" y="1700809"/>
            <a:ext cx="39604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4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4968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населением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040" y="1340768"/>
            <a:ext cx="8640960" cy="4525963"/>
          </a:xfrm>
        </p:spPr>
        <p:txBody>
          <a:bodyPr>
            <a:noAutofit/>
          </a:bodyPr>
          <a:lstStyle/>
          <a:p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населения</a:t>
            </a:r>
          </a:p>
          <a:p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врачом</a:t>
            </a:r>
          </a:p>
          <a:p>
            <a:r>
              <a:rPr lang="ru-RU" sz="17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Кашириной Эльмирой </a:t>
            </a:r>
            <a:r>
              <a:rPr lang="ru-RU" sz="1700" b="1" i="1" u="sng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Агасалимовной</a:t>
            </a:r>
            <a:endParaRPr lang="ru-RU" sz="1700" b="1" i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15.00 -20.00; четверг 10.00 – 12.00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2-я суббота месяца с 10.00 до 14.00</a:t>
            </a:r>
          </a:p>
          <a:p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Филиале №1</a:t>
            </a:r>
          </a:p>
          <a:p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населения заведующим  филиала №1 </a:t>
            </a:r>
          </a:p>
          <a:p>
            <a:r>
              <a:rPr lang="ru-RU" sz="1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Югай</a:t>
            </a:r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Натальей Маратовной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15.00 -20.00; четверг 10.00 – 12.00</a:t>
            </a:r>
          </a:p>
          <a:p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3-я суббота месяца с 10.00 до 14.00</a:t>
            </a:r>
          </a:p>
        </p:txBody>
      </p:sp>
    </p:spTree>
    <p:extLst>
      <p:ext uri="{BB962C8B-B14F-4D97-AF65-F5344CB8AC3E}">
        <p14:creationId xmlns:p14="http://schemas.microsoft.com/office/powerpoint/2010/main" val="138450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9986" y="387364"/>
            <a:ext cx="6347713" cy="6591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9986" y="1142044"/>
            <a:ext cx="7200800" cy="532859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обслуживаемого детского населения по переписи октября 2020 года от 0 до 18 лет – 31440 детей (2019 год- 30584): прирост 2,7%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 года – 1367 (2019 год- 1455);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0 - 4 года - 8351 (2019 год- 8620);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5 - 9 лет- 9788 (2019 год- 9163);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10-14 лет- 8969 (2019 год- 8398);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подростков- 4332 (2019 год- 4403).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Девочек- 15501, мальчиков-15939.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Организованное детство- 26276, неорганизованное – 5164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мощность поликлиник -800 (480+320)посещений в смену, фактическая за 2020 год – 918  (115%)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439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89199" cy="792086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обращениями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453815"/>
              </p:ext>
            </p:extLst>
          </p:nvPr>
        </p:nvGraphicFramePr>
        <p:xfrm>
          <a:off x="611560" y="1916833"/>
          <a:ext cx="6552728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4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4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0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Справочно-информационного характера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5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Жалобы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4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Благодарности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44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245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1660"/>
            <a:ext cx="6570996" cy="60428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000"/>
                    </a14:imgEffect>
                    <a14:imgEffect>
                      <a14:brightnessContrast bright="2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118902" cy="4240140"/>
          </a:xfrm>
          <a:prstGeom prst="rect">
            <a:avLst/>
          </a:prstGeom>
          <a:effectLst>
            <a:glow rad="152400"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91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543800" cy="1044665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751263"/>
              </p:ext>
            </p:extLst>
          </p:nvPr>
        </p:nvGraphicFramePr>
        <p:xfrm>
          <a:off x="323528" y="1700808"/>
          <a:ext cx="7704859" cy="40118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7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0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86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должности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2019г.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2020г.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числа занятых должностей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(%)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16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штатных должностей в целом по учреждению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занятых должностей в целом по учреждению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учреждению штатных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должностей в целом по учреждению занятых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-1,8 %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медицинский персонал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245,75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-9,7%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должностей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586,5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-6,4 %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489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576" y="1700808"/>
            <a:ext cx="7130752" cy="381642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197 врачей - 29 (14,7%) имеют высшую квалификационную категорию, 3 (1,5%)  - первую, 2 (1,0%) – вторую.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207(включая совместителей) сотрудников со средним медицинским образованием,  высшую квалификационную категорию имеет 46 (22,2%)  человек, 6 (2,69%) – первую, 7 (3,4%) – вторую.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сотрудников являются кандидатами наук. Ведет прием 1 профессор.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2C83424-F92A-45A8-ADC5-1D96A582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618" y="476672"/>
            <a:ext cx="7543800" cy="1044665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Укомплектованность</a:t>
            </a:r>
          </a:p>
        </p:txBody>
      </p:sp>
    </p:spTree>
    <p:extLst>
      <p:ext uri="{BB962C8B-B14F-4D97-AF65-F5344CB8AC3E}">
        <p14:creationId xmlns:p14="http://schemas.microsoft.com/office/powerpoint/2010/main" val="382448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3" cy="72008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Новорожденные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7200800" cy="52565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родилось и поступило под наблюдение поликлиники  1367 детей.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детям проведено обследование на выявление нарушения слуха (тест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отоакустической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эмиссии), из них в поликлинике - 218 детям ( 15,9%).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Обследовано на наследственную патологию 1455 детей, из них в поликлинике – 789 новорожденных (54%), патологии не выявлено.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протяжении 2-х последних лет % детей на грудном вскармливании находится на уровне 43-45%.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месте  в структуре заболеваемости детей 1- года жизни – болезни органов дыхания, второе место занимают болезни глаз, на третьем месте - болезни органов пищеварения.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50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83" y="404664"/>
            <a:ext cx="6347713" cy="803176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287" y="1412776"/>
            <a:ext cx="6347714" cy="3880773"/>
          </a:xfrm>
        </p:spPr>
        <p:txBody>
          <a:bodyPr>
            <a:normAutofit fontScale="92500" lnSpcReduction="20000"/>
          </a:bodyPr>
          <a:lstStyle/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мощность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поликлиники на ул. Декабристов, 39 составляет  480 посещений в смену, 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фактическая мощность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– 583- 113%; 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1 на ул. Хачатуряна 3- плановая мощность  320 посещений в смену Фактическая- 335, что составляет 105%</a:t>
            </a:r>
          </a:p>
          <a:p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Суммарно 800/918- 115%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 обслуживает  22 школы (+,  32 детских сада 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4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7910"/>
            <a:ext cx="6589199" cy="77683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работа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778961"/>
              </p:ext>
            </p:extLst>
          </p:nvPr>
        </p:nvGraphicFramePr>
        <p:xfrm>
          <a:off x="686398" y="3010355"/>
          <a:ext cx="7272808" cy="2376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93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Контингенты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осмотрам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Подлежало осмотрам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Осмотрено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в возрасте 0-17 лет включительно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Профилактические осмотры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30584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30584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31440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9922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1484784"/>
            <a:ext cx="7347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ЗДРАВООХРАНЕНИЯ РОССИЙСКОЙ ФЕДЕРАЦИИ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10 августа 2017 г. N 514н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 ПРОФИЛАКТИЧЕСКИХ 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ОСМОТРОВ НЕСОВЕРШЕННОЛЕТНИХ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9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96421"/>
            <a:ext cx="6589199" cy="10801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здорового ребенка</a:t>
            </a:r>
            <a:b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школ молодых родителей-162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8"/>
            <a:ext cx="7848872" cy="4300731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профилактических прививок-24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Докорм, прикорм, правила введения-8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новорожденным ребенком в домашних условиях. Первые уроки раннего развития малыша. Массаж и закаливание новорожденного- 12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Рахит как наиболее значимая и частая патология у детей раннего возраста. Профилактика рахита-14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 к кормлению ребенка грудью. Рациональное питание кормящей матери-14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прививки – их значение-19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26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035" y="764704"/>
            <a:ext cx="6347713" cy="144016"/>
          </a:xfrm>
        </p:spPr>
        <p:txBody>
          <a:bodyPr>
            <a:normAutofit fontScale="90000"/>
          </a:bodyPr>
          <a:lstStyle/>
          <a:p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молодых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6" y="1412776"/>
            <a:ext cx="6914729" cy="4968552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у детей раннего возраста. Игровые и развивающие занятия-16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Железодефицитная анемия у детей раннего возраста. Алиментарные факторы развития-8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домашних условий к приему новорожденного. Режим дня ребенка первого года жизни. Режим работы детской поликлиники-18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Железодефицитная анемия у детей раннего возраста. Алиментарные факторы развития-6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у детей раннего возраста. Игровые и развивающие занятия-8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Грудное вскармливание. Преимущества. Сцеживание и хранение грудного молока. Профилактика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гипогалактии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мастита-15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29551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805</TotalTime>
  <Words>1137</Words>
  <Application>Microsoft Office PowerPoint</Application>
  <PresentationFormat>Экран (4:3)</PresentationFormat>
  <Paragraphs>208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Ретро</vt:lpstr>
      <vt:lpstr>Отчет за 2020 год</vt:lpstr>
      <vt:lpstr>Статистика</vt:lpstr>
      <vt:lpstr>Укомплектованность</vt:lpstr>
      <vt:lpstr>Укомплектованность</vt:lpstr>
      <vt:lpstr>Новорожденные</vt:lpstr>
      <vt:lpstr>Мощность</vt:lpstr>
      <vt:lpstr>Профилактическая работа</vt:lpstr>
      <vt:lpstr>Кабинет здорового ребенка Проведено школ молодых родителей-162</vt:lpstr>
      <vt:lpstr> Школа молодых родителей</vt:lpstr>
      <vt:lpstr>Заболеваемость</vt:lpstr>
      <vt:lpstr>Заболеваемость детского населения</vt:lpstr>
      <vt:lpstr>Дети-инвалиды</vt:lpstr>
      <vt:lpstr>Лечебная работа</vt:lpstr>
      <vt:lpstr>Работа травматологического пункта</vt:lpstr>
      <vt:lpstr>Работа кабинета охраны зрения</vt:lpstr>
      <vt:lpstr>Оборудование</vt:lpstr>
      <vt:lpstr>Оборудование</vt:lpstr>
      <vt:lpstr>Вызов на дом</vt:lpstr>
      <vt:lpstr>Работа с населением</vt:lpstr>
      <vt:lpstr>Работа с обращениями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за 2017 год</dc:title>
  <dc:creator>Эльмира</dc:creator>
  <cp:lastModifiedBy>123</cp:lastModifiedBy>
  <cp:revision>56</cp:revision>
  <dcterms:created xsi:type="dcterms:W3CDTF">2018-03-12T13:55:49Z</dcterms:created>
  <dcterms:modified xsi:type="dcterms:W3CDTF">2021-03-16T10:56:21Z</dcterms:modified>
</cp:coreProperties>
</file>